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88" r:id="rId2"/>
    <p:sldId id="508" r:id="rId3"/>
    <p:sldId id="520" r:id="rId4"/>
    <p:sldId id="521" r:id="rId5"/>
    <p:sldId id="507" r:id="rId6"/>
    <p:sldId id="495" r:id="rId7"/>
    <p:sldId id="510" r:id="rId8"/>
    <p:sldId id="512" r:id="rId9"/>
    <p:sldId id="514" r:id="rId10"/>
    <p:sldId id="518" r:id="rId11"/>
  </p:sldIdLst>
  <p:sldSz cx="9144000" cy="6858000" type="screen4x3"/>
  <p:notesSz cx="6858000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FF0000"/>
    <a:srgbClr val="3366FF"/>
    <a:srgbClr val="FFFF99"/>
    <a:srgbClr val="FFFFFF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0" autoAdjust="0"/>
    <p:restoredTop sz="87013" autoAdjust="0"/>
  </p:normalViewPr>
  <p:slideViewPr>
    <p:cSldViewPr>
      <p:cViewPr varScale="1">
        <p:scale>
          <a:sx n="112" d="100"/>
          <a:sy n="112" d="100"/>
        </p:scale>
        <p:origin x="1768" y="192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6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5736" y="-8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024" tIns="46012" rIns="92024" bIns="460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2024" tIns="46012" rIns="92024" bIns="460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E5E6E96-0EA6-41E1-B930-44E9CD2879A5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71800" cy="496887"/>
          </a:xfrm>
          <a:prstGeom prst="rect">
            <a:avLst/>
          </a:prstGeom>
        </p:spPr>
        <p:txBody>
          <a:bodyPr vert="horz" lIns="92024" tIns="46012" rIns="92024" bIns="460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9428165"/>
            <a:ext cx="2971800" cy="496887"/>
          </a:xfrm>
          <a:prstGeom prst="rect">
            <a:avLst/>
          </a:prstGeom>
        </p:spPr>
        <p:txBody>
          <a:bodyPr vert="horz" lIns="92024" tIns="46012" rIns="92024" bIns="460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F9032D2-C85C-4515-A0D2-4303E1BD9D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3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981" tIns="46491" rIns="92981" bIns="464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2981" tIns="46491" rIns="92981" bIns="464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E098529C-DC01-4BFC-8534-3521854ACAAD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1" tIns="46491" rIns="92981" bIns="4649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1" y="4716465"/>
            <a:ext cx="5486400" cy="4465637"/>
          </a:xfrm>
          <a:prstGeom prst="rect">
            <a:avLst/>
          </a:prstGeom>
        </p:spPr>
        <p:txBody>
          <a:bodyPr vert="horz" lIns="92981" tIns="46491" rIns="92981" bIns="46491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71800" cy="496887"/>
          </a:xfrm>
          <a:prstGeom prst="rect">
            <a:avLst/>
          </a:prstGeom>
        </p:spPr>
        <p:txBody>
          <a:bodyPr vert="horz" lIns="92981" tIns="46491" rIns="92981" bIns="464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28165"/>
            <a:ext cx="2971800" cy="496887"/>
          </a:xfrm>
          <a:prstGeom prst="rect">
            <a:avLst/>
          </a:prstGeom>
        </p:spPr>
        <p:txBody>
          <a:bodyPr vert="horz" lIns="92981" tIns="46491" rIns="92981" bIns="464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B828338A-D27D-48AE-8712-2EF942AB5C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38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8338A-D27D-48AE-8712-2EF942AB5CA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62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8338A-D27D-48AE-8712-2EF942AB5CA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51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8338A-D27D-48AE-8712-2EF942AB5CA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43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8338A-D27D-48AE-8712-2EF942AB5CA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60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8338A-D27D-48AE-8712-2EF942AB5CA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06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462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DFD3-C0E1-4335-98A4-66067B0F0540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76D8-FFA9-433A-A161-21C5EF7922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31826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C58D-3FB0-4EE7-A5B5-D92504A894E5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031D-5FF6-4C2E-A6D4-1B1747117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55667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2555-A685-454C-BA59-F0336D8298C9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9D0D-E2CC-4287-9A50-CA1AAC871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255348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1749-CCFC-4384-9C03-CFDB8514EFB8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B67E-37BC-4AF4-842A-645974C44F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928221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EAD8-CB7E-4789-BF8A-87EB50DAA35A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F9B9-2CA3-44C8-BE08-84E7240979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352457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D42E-526C-4D85-BFB0-73014640F6A3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D626-DD45-41BC-B462-E78FC6D0B7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640788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4884-4BBC-4EB2-A0A7-8A4BD8E9814B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B36B-D01D-4F70-A8E5-B7063D437B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69766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D99D-CFBC-4106-866C-0996FD43F5D6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5F7F-8665-49EE-90D6-10EEDE9FA5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91628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5521-9977-41F8-9F74-F24E6B4532A6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2E66-DFD9-4104-A46B-29669DF007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133846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0D7B-569A-428E-9F46-573A32AE609B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8355-20DC-4655-937A-7B08E3A1AA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46439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9416-03CB-4F19-9203-494F53D7A2CE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0BA4-F2E5-44B4-8123-51E611D9C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558554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8088B4-CCAD-4779-A690-18D1B74EF8BF}" type="datetimeFigureOut">
              <a:rPr lang="it-IT"/>
              <a:pPr>
                <a:defRPr/>
              </a:pPr>
              <a:t>29/07/21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92D4AC-E521-441E-A536-6A18706A51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prstClr val="black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3076" name="Rettangolo 4"/>
          <p:cNvSpPr>
            <a:spLocks noChangeArrowheads="1"/>
          </p:cNvSpPr>
          <p:nvPr/>
        </p:nvSpPr>
        <p:spPr bwMode="auto">
          <a:xfrm>
            <a:off x="217488" y="4869160"/>
            <a:ext cx="8926512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it-IT" altLang="it-IT" sz="4400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Operazione «FAR (W)EST»</a:t>
            </a: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it-IT" altLang="it-IT" sz="2400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Vicenza,  28 luglio 2021</a:t>
            </a:r>
          </a:p>
        </p:txBody>
      </p:sp>
      <p:graphicFrame>
        <p:nvGraphicFramePr>
          <p:cNvPr id="3077" name="Object 14"/>
          <p:cNvGraphicFramePr>
            <a:graphicFrameLocks noChangeAspect="1"/>
          </p:cNvGraphicFramePr>
          <p:nvPr/>
        </p:nvGraphicFramePr>
        <p:xfrm>
          <a:off x="3671888" y="1484313"/>
          <a:ext cx="1901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5" name="Fotografia di Photo Editor" r:id="rId4" imgW="8202170" imgH="13213019" progId="">
                  <p:embed/>
                </p:oleObj>
              </mc:Choice>
              <mc:Fallback>
                <p:oleObj name="Fotografia di Photo Editor" r:id="rId4" imgW="8202170" imgH="132130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1484313"/>
                        <a:ext cx="190182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2"/>
            <a:ext cx="1223762" cy="10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prstClr val="black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3076" name="Rettangolo 4"/>
          <p:cNvSpPr>
            <a:spLocks noChangeArrowheads="1"/>
          </p:cNvSpPr>
          <p:nvPr/>
        </p:nvSpPr>
        <p:spPr bwMode="auto">
          <a:xfrm>
            <a:off x="217488" y="4869160"/>
            <a:ext cx="8926512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it-IT" altLang="it-IT" sz="4400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F I N E</a:t>
            </a:r>
            <a:endParaRPr lang="it-IT" altLang="it-IT" sz="2400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endParaRPr lang="it-IT" altLang="it-IT" sz="2400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7" name="Object 14"/>
          <p:cNvGraphicFramePr>
            <a:graphicFrameLocks noChangeAspect="1"/>
          </p:cNvGraphicFramePr>
          <p:nvPr/>
        </p:nvGraphicFramePr>
        <p:xfrm>
          <a:off x="3671888" y="1484313"/>
          <a:ext cx="1901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Fotografia di Photo Editor" r:id="rId4" imgW="8202170" imgH="13213019" progId="">
                  <p:embed/>
                </p:oleObj>
              </mc:Choice>
              <mc:Fallback>
                <p:oleObj name="Fotografia di Photo Editor" r:id="rId4" imgW="8202170" imgH="13213019" progId="">
                  <p:embed/>
                  <p:pic>
                    <p:nvPicPr>
                      <p:cNvPr id="307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1484313"/>
                        <a:ext cx="190182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3"/>
            <a:ext cx="1164904" cy="9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2636912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Eseguite 9 Ordinanze Custodia Cautelare per</a:t>
            </a:r>
          </a:p>
          <a:p>
            <a:pPr algn="just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«Associazione per delinquere,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finalizzata alla commissione di una serie indeterminata di delitti, in particolare, delitti di minaccia ed estorsione, tentati e consumati in danno di connazionali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9800" y="148883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CAPO D’IMPUTAZIONE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3"/>
            <a:ext cx="890018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5143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9660" y="2060848"/>
            <a:ext cx="79208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 custodia cautelare in carcere: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CIURARIU Ionel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“Pipi Lugoj”, nato in Romania il 21/09/1969;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 Alexandru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“Guntu”, nato in Romania il 29/11/1970;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VARGA Bratian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“Bretian Cirpaci“, nato in Romania il 19/03/1969;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 custodia cautelare degli arresti domiciliari: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ROSTAS Tiberius</a:t>
            </a:r>
            <a:r>
              <a:rPr lang="pt-BR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“Tibi Darynca”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 in Romania il 31/12/1992;</a:t>
            </a:r>
            <a:endParaRPr lang="pt-BR" sz="1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NEDA Adam</a:t>
            </a:r>
            <a:r>
              <a:rPr lang="es-E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“Baron Cosmin“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 in Romania il 04/08/1996;</a:t>
            </a:r>
            <a:endParaRPr lang="es-ES" sz="1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 Stefan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“Momi Bot“, nato a Merano (BZ) il 17/03/1995;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CIURARIU Ionel</a:t>
            </a:r>
            <a:r>
              <a:rPr lang="pt-BR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“Zoran Zis Zoran”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 in Romania il 04/12/1990;</a:t>
            </a:r>
            <a:endParaRPr lang="pt-BR" sz="1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 Brainar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“Beni“, nato a Cuneo (CN) il 01/11/1995;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CIURAR Serban Dorin</a:t>
            </a:r>
            <a:r>
              <a:rPr lang="es-E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alias “Sebi“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 in Romania il 25/05/1988.</a:t>
            </a:r>
            <a:endParaRPr lang="es-ES" sz="1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3"/>
            <a:ext cx="890018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93840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118210" cy="40633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8337" y="134076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Mappa esecuzione misure cautelari</a:t>
            </a:r>
          </a:p>
        </p:txBody>
      </p:sp>
    </p:spTree>
    <p:extLst>
      <p:ext uri="{BB962C8B-B14F-4D97-AF65-F5344CB8AC3E}">
        <p14:creationId xmlns:p14="http://schemas.microsoft.com/office/powerpoint/2010/main" val="501787950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901197" cy="275187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6" y="3622894"/>
            <a:ext cx="5120569" cy="288032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Rettangolo 4"/>
          <p:cNvSpPr/>
          <p:nvPr/>
        </p:nvSpPr>
        <p:spPr>
          <a:xfrm>
            <a:off x="5148064" y="1181651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ore 06:00 del 28 luglio 2021 scattavano le operazioni di arresto nelle città di Rosà (VI), Ravenna, Marmirolo (</a:t>
            </a:r>
            <a:r>
              <a:rPr 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MN).</a:t>
            </a:r>
            <a:endParaRPr lang="it-IT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4712" y="4797152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operazioni  si concludevano nella stessa giornata.</a:t>
            </a:r>
            <a:endParaRPr lang="it-IT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3"/>
            <a:ext cx="890018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0593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366384" y="3183106"/>
            <a:ext cx="24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CIURARIU </a:t>
            </a:r>
            <a:r>
              <a:rPr lang="it-IT" dirty="0" err="1"/>
              <a:t>Ionel</a:t>
            </a:r>
            <a:r>
              <a:rPr lang="it-IT" dirty="0"/>
              <a:t>, alias “</a:t>
            </a:r>
            <a:r>
              <a:rPr lang="it-IT" i="1" dirty="0"/>
              <a:t>Pipi </a:t>
            </a:r>
            <a:r>
              <a:rPr lang="it-IT" i="1" dirty="0" err="1"/>
              <a:t>Lugoj</a:t>
            </a:r>
            <a:r>
              <a:rPr lang="it-IT" dirty="0"/>
              <a:t>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475577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per essere promotore e capo dell’organizzazione. Colpito da Ordine di Custodia Cautelare in Carcere.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2"/>
            <a:ext cx="1396818" cy="116242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06107" y="1780506"/>
            <a:ext cx="14925283" cy="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13" y="1611332"/>
            <a:ext cx="1165174" cy="15423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7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847735" y="3360808"/>
            <a:ext cx="293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VARGA </a:t>
            </a:r>
            <a:r>
              <a:rPr lang="it-IT" dirty="0" err="1"/>
              <a:t>Bratian</a:t>
            </a:r>
            <a:r>
              <a:rPr lang="it-IT" dirty="0"/>
              <a:t>, alias “</a:t>
            </a:r>
            <a:r>
              <a:rPr lang="it-IT" i="1" dirty="0" err="1"/>
              <a:t>Bretian</a:t>
            </a:r>
            <a:r>
              <a:rPr lang="it-IT" i="1" dirty="0"/>
              <a:t> </a:t>
            </a:r>
            <a:r>
              <a:rPr lang="it-IT" i="1" dirty="0" err="1"/>
              <a:t>Cirpaci</a:t>
            </a:r>
            <a:r>
              <a:rPr lang="it-IT" dirty="0"/>
              <a:t>“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77481" y="3360808"/>
            <a:ext cx="248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SAIN Alexandru, alias “</a:t>
            </a:r>
            <a:r>
              <a:rPr lang="it-IT" i="1" dirty="0" err="1"/>
              <a:t>Guntu</a:t>
            </a:r>
            <a:r>
              <a:rPr lang="it-IT" dirty="0"/>
              <a:t>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4755770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 perché con più azioni esecutive del medesimo disegno criminoso, si rendevano responsabili di estorsione, tentata e consumata e di minaccia aggravata nei confronti della famiglia Caldaras/Popescu. Entrambi colpiti da Ordine di Custodia Cautelare in Carcere».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" y="1042443"/>
            <a:ext cx="1094399" cy="9107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06107" y="1780506"/>
            <a:ext cx="14925283" cy="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-710475" y="1907474"/>
            <a:ext cx="11474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26610"/>
              </p:ext>
            </p:extLst>
          </p:nvPr>
        </p:nvGraphicFramePr>
        <p:xfrm>
          <a:off x="1376166" y="1907474"/>
          <a:ext cx="1089735" cy="13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9" name="Immagine bitmap" r:id="rId5" imgW="2085714" imgH="2657846" progId="Paint.Picture">
                  <p:embed/>
                </p:oleObj>
              </mc:Choice>
              <mc:Fallback>
                <p:oleObj name="Immagine bitmap" r:id="rId5" imgW="2085714" imgH="265784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166" y="1907474"/>
                        <a:ext cx="1089735" cy="139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73230" y="1725706"/>
            <a:ext cx="10019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40103"/>
              </p:ext>
            </p:extLst>
          </p:nvPr>
        </p:nvGraphicFramePr>
        <p:xfrm>
          <a:off x="6876256" y="1945358"/>
          <a:ext cx="878437" cy="126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0" name="Immagine bitmap" r:id="rId7" imgW="2247619" imgH="3161905" progId="Paint.Picture">
                  <p:embed/>
                </p:oleObj>
              </mc:Choice>
              <mc:Fallback>
                <p:oleObj name="Immagine bitmap" r:id="rId7" imgW="2247619" imgH="31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945358"/>
                        <a:ext cx="878437" cy="126761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3071387" y="989058"/>
            <a:ext cx="3228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Entrambi ricoprono un ruolo di rilievo all’interno dell’associazione, presenti ed attivi in tutti i momenti più rilevanti dell’attuazione del programma criminoso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0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99604" y="34372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BOT Stefan, alias “</a:t>
            </a:r>
            <a:r>
              <a:rPr lang="it-IT" i="1" dirty="0" err="1"/>
              <a:t>Momi</a:t>
            </a:r>
            <a:r>
              <a:rPr lang="it-IT" i="1" dirty="0"/>
              <a:t> Bot</a:t>
            </a:r>
            <a:r>
              <a:rPr lang="it-IT" dirty="0"/>
              <a:t>“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91324" y="3426174"/>
            <a:ext cx="2167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NEDA Adam, alias “</a:t>
            </a:r>
            <a:r>
              <a:rPr lang="it-IT" i="1" dirty="0" err="1"/>
              <a:t>Baron</a:t>
            </a:r>
            <a:r>
              <a:rPr lang="it-IT" i="1" dirty="0"/>
              <a:t> </a:t>
            </a:r>
            <a:r>
              <a:rPr lang="it-IT" i="1" dirty="0" err="1"/>
              <a:t>Cosmin</a:t>
            </a:r>
            <a:r>
              <a:rPr lang="it-IT" dirty="0"/>
              <a:t>“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97639" y="3413879"/>
            <a:ext cx="194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ROSTAS Tiberius, alias “</a:t>
            </a:r>
            <a:r>
              <a:rPr lang="it-IT" i="1" dirty="0"/>
              <a:t>Tibi Darynca</a:t>
            </a:r>
            <a:r>
              <a:rPr lang="it-IT" dirty="0"/>
              <a:t>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475577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«…perché con più azioni esecutive del medesimo disegno criminoso, si rendevano responsabili di estorsione, tentata e consumata e di minaccia aggravata nei confronti della famiglia Caldaras/Popescu. Tutti colpiti dalla misura degli arresti domiciliari».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" y="1042443"/>
            <a:ext cx="944955" cy="78638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06107" y="1780506"/>
            <a:ext cx="14925283" cy="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4339" y="1702784"/>
            <a:ext cx="126786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72188"/>
              </p:ext>
            </p:extLst>
          </p:nvPr>
        </p:nvGraphicFramePr>
        <p:xfrm>
          <a:off x="1464835" y="1873280"/>
          <a:ext cx="1135794" cy="149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9" name="Immagine bitmap" r:id="rId5" imgW="2172003" imgH="2819794" progId="Paint.Picture">
                  <p:embed/>
                </p:oleObj>
              </mc:Choice>
              <mc:Fallback>
                <p:oleObj name="Immagine bitmap" r:id="rId5" imgW="2172003" imgH="281979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835" y="1873280"/>
                        <a:ext cx="1135794" cy="14923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57175" y="1727386"/>
            <a:ext cx="10554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14710"/>
              </p:ext>
            </p:extLst>
          </p:nvPr>
        </p:nvGraphicFramePr>
        <p:xfrm>
          <a:off x="3749235" y="1934623"/>
          <a:ext cx="1252157" cy="143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0" name="Immagine bitmap" r:id="rId7" imgW="2429214" imgH="2819794" progId="Paint.Picture">
                  <p:embed/>
                </p:oleObj>
              </mc:Choice>
              <mc:Fallback>
                <p:oleObj name="Immagine bitmap" r:id="rId7" imgW="2429214" imgH="281979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235" y="1934623"/>
                        <a:ext cx="1252157" cy="1431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91459" y="1702784"/>
            <a:ext cx="121558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55739"/>
              </p:ext>
            </p:extLst>
          </p:nvPr>
        </p:nvGraphicFramePr>
        <p:xfrm>
          <a:off x="6717898" y="1894366"/>
          <a:ext cx="1123651" cy="145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1" name="Immagine bitmap" r:id="rId9" imgW="1971950" imgH="2534004" progId="Paint.Picture">
                  <p:embed/>
                </p:oleObj>
              </mc:Choice>
              <mc:Fallback>
                <p:oleObj name="Immagine bitmap" r:id="rId9" imgW="1971950" imgH="253400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7898" y="1894366"/>
                        <a:ext cx="1123651" cy="145563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997639" y="1046722"/>
            <a:ext cx="7810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esecutori materiali delle pretese estorsive attraverso l’esecuzione di spedizioni punitive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3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66675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Compagnia Carabinieri di Bassano del Grappa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3279884"/>
            <a:ext cx="207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CIURAR </a:t>
            </a:r>
            <a:r>
              <a:rPr lang="it-IT" dirty="0" err="1"/>
              <a:t>Serban</a:t>
            </a:r>
            <a:r>
              <a:rPr lang="it-IT" dirty="0"/>
              <a:t> </a:t>
            </a:r>
            <a:r>
              <a:rPr lang="it-IT" dirty="0" err="1"/>
              <a:t>Dorin</a:t>
            </a:r>
            <a:r>
              <a:rPr lang="it-IT" dirty="0"/>
              <a:t>, alias “</a:t>
            </a:r>
            <a:r>
              <a:rPr lang="it-IT" i="1" dirty="0"/>
              <a:t>Sebi</a:t>
            </a:r>
            <a:r>
              <a:rPr lang="it-IT" dirty="0"/>
              <a:t>“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87304" y="3228268"/>
            <a:ext cx="194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SAIN </a:t>
            </a:r>
            <a:r>
              <a:rPr lang="it-IT" dirty="0" err="1"/>
              <a:t>Brainar</a:t>
            </a:r>
            <a:r>
              <a:rPr lang="it-IT" dirty="0"/>
              <a:t>, alias “</a:t>
            </a:r>
            <a:r>
              <a:rPr lang="it-IT" i="1" dirty="0"/>
              <a:t>Beni</a:t>
            </a:r>
            <a:r>
              <a:rPr lang="it-IT" dirty="0"/>
              <a:t>“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02408" y="3234213"/>
            <a:ext cx="194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CIURARIU </a:t>
            </a:r>
            <a:r>
              <a:rPr lang="it-IT" dirty="0" err="1"/>
              <a:t>Ionel</a:t>
            </a:r>
            <a:r>
              <a:rPr lang="it-IT" dirty="0"/>
              <a:t>, alias “</a:t>
            </a:r>
            <a:r>
              <a:rPr lang="it-IT" i="1" dirty="0"/>
              <a:t>Zoran </a:t>
            </a:r>
            <a:r>
              <a:rPr lang="it-IT" i="1" dirty="0" err="1"/>
              <a:t>Zis</a:t>
            </a:r>
            <a:r>
              <a:rPr lang="it-IT" i="1" dirty="0"/>
              <a:t> Zoran</a:t>
            </a:r>
            <a:r>
              <a:rPr lang="it-IT" dirty="0"/>
              <a:t>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475577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…perché con più azioni esecutive del medesimo disegno criminoso, si rendevano responsabili di estorsione, tentata e consumata e di minaccia aggravata nei confronti della famiglia Caldaras/Popescu. Tutti colpiti dalla misura degli arresti domiciliari.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" y="1042442"/>
            <a:ext cx="1092897" cy="90950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06107" y="1780506"/>
            <a:ext cx="14925283" cy="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4273" name="Immagin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29572" r="75894" b="43385"/>
          <a:stretch>
            <a:fillRect/>
          </a:stretch>
        </p:blipFill>
        <p:spPr bwMode="auto">
          <a:xfrm>
            <a:off x="6867959" y="1745566"/>
            <a:ext cx="1140788" cy="132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7424" y="1597484"/>
            <a:ext cx="116545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97840"/>
              </p:ext>
            </p:extLst>
          </p:nvPr>
        </p:nvGraphicFramePr>
        <p:xfrm>
          <a:off x="4221074" y="1728470"/>
          <a:ext cx="986738" cy="137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8" name="Immagine bitmap" r:id="rId6" imgW="2600000" imgH="3600000" progId="Paint.Picture">
                  <p:embed/>
                </p:oleObj>
              </mc:Choice>
              <mc:Fallback>
                <p:oleObj name="Immagine bitmap" r:id="rId6" imgW="2600000" imgH="36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074" y="1728470"/>
                        <a:ext cx="986738" cy="13765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392896" y="1597483"/>
            <a:ext cx="12270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581904"/>
              </p:ext>
            </p:extLst>
          </p:nvPr>
        </p:nvGraphicFramePr>
        <p:xfrm>
          <a:off x="1451724" y="1699331"/>
          <a:ext cx="1139665" cy="151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" name="Immagine bitmap" r:id="rId8" imgW="2629267" imgH="3561905" progId="Paint.Picture">
                  <p:embed/>
                </p:oleObj>
              </mc:Choice>
              <mc:Fallback>
                <p:oleObj name="Immagine bitmap" r:id="rId8" imgW="2629267" imgH="356190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724" y="1699331"/>
                        <a:ext cx="1139665" cy="15150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1403648" y="942855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esecutori materiali delle pretese estorsive attraverso l’esecuzione di spedizioni punitive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75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22531</TotalTime>
  <Words>553</Words>
  <Application>Microsoft Macintosh PowerPoint</Application>
  <PresentationFormat>Presentazione su schermo (4:3)</PresentationFormat>
  <Paragraphs>51</Paragraphs>
  <Slides>10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Times New Roman</vt:lpstr>
      <vt:lpstr>1_Tema di Office</vt:lpstr>
      <vt:lpstr>Fotografia di Photo Editor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Angelo1.Demartino@carabinieri.it</dc:creator>
  <cp:lastModifiedBy>Giovanni Coviello</cp:lastModifiedBy>
  <cp:revision>1399</cp:revision>
  <cp:lastPrinted>2021-07-29T09:20:11Z</cp:lastPrinted>
  <dcterms:created xsi:type="dcterms:W3CDTF">2012-09-12T22:53:00Z</dcterms:created>
  <dcterms:modified xsi:type="dcterms:W3CDTF">2021-07-29T11:40:37Z</dcterms:modified>
</cp:coreProperties>
</file>